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asiso-middleeast.com/EG/cgmp-certification-in-egypt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88237"/>
            <a:ext cx="5694045" cy="843153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2010410" marR="434975" indent="-1504950">
              <a:lnSpc>
                <a:spcPct val="101499"/>
              </a:lnSpc>
              <a:spcBef>
                <a:spcPts val="65"/>
              </a:spcBef>
            </a:pPr>
            <a:r>
              <a:rPr dirty="0" u="sng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cGMP</a:t>
            </a:r>
            <a:r>
              <a:rPr dirty="0" u="sng" sz="20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</a:t>
            </a:r>
            <a:r>
              <a:rPr dirty="0" u="sng" sz="2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–</a:t>
            </a:r>
            <a:r>
              <a:rPr dirty="0" u="sng" sz="20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20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Quality</a:t>
            </a:r>
            <a:r>
              <a:rPr dirty="0" u="sng" sz="2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Assurance</a:t>
            </a:r>
            <a:r>
              <a:rPr dirty="0" u="sng" sz="20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0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u="sng" sz="2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Pharmaceuticals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What</a:t>
            </a:r>
            <a:r>
              <a:rPr dirty="0" u="sng" sz="16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dirty="0" u="sng" sz="16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cGMP?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"Current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Manufacturing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Practices."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regulations</a:t>
            </a:r>
            <a:r>
              <a:rPr dirty="0" sz="1200" spc="-10">
                <a:latin typeface="Calibri"/>
                <a:cs typeface="Calibri"/>
              </a:rPr>
              <a:t> enforced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pharmaceuticals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manufactured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safely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consistently.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be </a:t>
            </a:r>
            <a:r>
              <a:rPr dirty="0" sz="1200">
                <a:latin typeface="Calibri"/>
                <a:cs typeface="Calibri"/>
              </a:rPr>
              <a:t>certified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cGMP-compliant,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facility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rigorous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safety.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What</a:t>
            </a:r>
            <a:r>
              <a:rPr dirty="0" u="sng" sz="16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dirty="0" u="sng" sz="16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cGMP</a:t>
            </a:r>
            <a:r>
              <a:rPr dirty="0" u="sng" sz="16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Certification?</a:t>
            </a:r>
            <a:endParaRPr sz="1600">
              <a:latin typeface="Calibri"/>
              <a:cs typeface="Calibri"/>
            </a:endParaRPr>
          </a:p>
          <a:p>
            <a:pPr marL="12700" marR="32384">
              <a:lnSpc>
                <a:spcPct val="101699"/>
              </a:lnSpc>
              <a:spcBef>
                <a:spcPts val="835"/>
              </a:spcBef>
            </a:pP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voluntary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through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which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pharmaceutical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can </a:t>
            </a:r>
            <a:r>
              <a:rPr dirty="0" sz="1200">
                <a:latin typeface="Calibri"/>
                <a:cs typeface="Calibri"/>
              </a:rPr>
              <a:t>demonstrate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FDA's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regulations.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become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certified,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company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undergo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extensive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manufacturing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facilities.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Why</a:t>
            </a:r>
            <a:r>
              <a:rPr dirty="0" u="sng" sz="16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cGMP</a:t>
            </a:r>
            <a:r>
              <a:rPr dirty="0" u="sng" sz="16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</a:t>
            </a:r>
            <a:r>
              <a:rPr dirty="0" u="sng" sz="16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Important?</a:t>
            </a:r>
            <a:endParaRPr sz="1600">
              <a:latin typeface="Calibri"/>
              <a:cs typeface="Calibri"/>
            </a:endParaRPr>
          </a:p>
          <a:p>
            <a:pPr marL="12700" marR="11430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because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pharmaceuticals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highest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certifying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regulations,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FDA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guaranteeing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consumers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trust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produce.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cGMP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protect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regulatory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penalties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10">
                <a:latin typeface="Calibri"/>
                <a:cs typeface="Calibri"/>
              </a:rPr>
              <a:t> recalls.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Benefits</a:t>
            </a:r>
            <a:r>
              <a:rPr dirty="0" u="sng" sz="16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dirty="0" u="sng" sz="1600" spc="-4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cGMP</a:t>
            </a:r>
            <a:r>
              <a:rPr dirty="0" u="sng" sz="16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</a:t>
            </a:r>
            <a:endParaRPr sz="1600">
              <a:latin typeface="Calibri"/>
              <a:cs typeface="Calibri"/>
            </a:endParaRPr>
          </a:p>
          <a:p>
            <a:pPr marL="12700" marR="97155">
              <a:lnSpc>
                <a:spcPct val="101699"/>
              </a:lnSpc>
              <a:spcBef>
                <a:spcPts val="835"/>
              </a:spcBef>
            </a:pP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benefits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 cGMP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pharmaceutical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dietary</a:t>
            </a:r>
            <a:r>
              <a:rPr dirty="0" sz="1200" spc="-10">
                <a:latin typeface="Calibri"/>
                <a:cs typeface="Calibri"/>
              </a:rPr>
              <a:t> supplement </a:t>
            </a:r>
            <a:r>
              <a:rPr dirty="0" sz="1200">
                <a:latin typeface="Calibri"/>
                <a:cs typeface="Calibri"/>
              </a:rPr>
              <a:t>companies,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including: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Improved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 spc="-10">
                <a:latin typeface="Calibri"/>
                <a:cs typeface="Calibri"/>
              </a:rPr>
              <a:t>products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Reduced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regulatory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costs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1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Protection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recalls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regulatory</a:t>
            </a:r>
            <a:r>
              <a:rPr dirty="0" sz="1200" spc="-10">
                <a:latin typeface="Calibri"/>
                <a:cs typeface="Calibri"/>
              </a:rPr>
              <a:t> penalties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Improved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confidence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Improved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marketability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products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Who</a:t>
            </a:r>
            <a:r>
              <a:rPr dirty="0" u="sng" sz="16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</a:t>
            </a:r>
            <a:r>
              <a:rPr dirty="0" u="sng" sz="16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Get</a:t>
            </a:r>
            <a:r>
              <a:rPr dirty="0" u="sng" sz="16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cGMP</a:t>
            </a:r>
            <a:r>
              <a:rPr dirty="0" u="sng" sz="16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Certification?</a:t>
            </a:r>
            <a:endParaRPr sz="1600">
              <a:latin typeface="Calibri"/>
              <a:cs typeface="Calibri"/>
            </a:endParaRPr>
          </a:p>
          <a:p>
            <a:pPr marL="12700" marR="13970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pharmaceutical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dietary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supplement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industry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cGMP </a:t>
            </a:r>
            <a:r>
              <a:rPr dirty="0" sz="1200">
                <a:latin typeface="Calibri"/>
                <a:cs typeface="Calibri"/>
              </a:rPr>
              <a:t>certification.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looking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produce,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package,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distribute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FDA,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getting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must.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What</a:t>
            </a:r>
            <a:r>
              <a:rPr dirty="0" u="sng" sz="1600" spc="-4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dirty="0" u="sng" sz="16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dirty="0" u="sng" sz="1600" spc="-4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Process</a:t>
            </a:r>
            <a:r>
              <a:rPr dirty="0" u="sng" sz="1600" spc="-4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</a:t>
            </a:r>
            <a:r>
              <a:rPr dirty="0" u="sng" sz="16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Obtaining</a:t>
            </a:r>
            <a:r>
              <a:rPr dirty="0" u="sng" sz="1600" spc="-4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cGMP</a:t>
            </a:r>
            <a:r>
              <a:rPr dirty="0" u="sng" sz="1600" spc="-4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Certification?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involves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five</a:t>
            </a:r>
            <a:r>
              <a:rPr dirty="0" sz="1200" spc="-10">
                <a:latin typeface="Calibri"/>
                <a:cs typeface="Calibri"/>
              </a:rPr>
              <a:t> steps:</a:t>
            </a:r>
            <a:endParaRPr sz="1200">
              <a:latin typeface="Calibri"/>
              <a:cs typeface="Calibri"/>
            </a:endParaRPr>
          </a:p>
          <a:p>
            <a:pPr marL="12700" marR="174625">
              <a:lnSpc>
                <a:spcPct val="101699"/>
              </a:lnSpc>
              <a:spcBef>
                <a:spcPts val="805"/>
              </a:spcBef>
            </a:pPr>
            <a:r>
              <a:rPr dirty="0" sz="1200" b="1">
                <a:latin typeface="Calibri"/>
                <a:cs typeface="Calibri"/>
              </a:rPr>
              <a:t>1)</a:t>
            </a:r>
            <a:r>
              <a:rPr dirty="0" u="sng" sz="12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Evaluation</a:t>
            </a:r>
            <a:r>
              <a:rPr dirty="0" sz="1200">
                <a:latin typeface="Calibri"/>
                <a:cs typeface="Calibri"/>
              </a:rPr>
              <a:t>: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first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step 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whether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FDA's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cGMP </a:t>
            </a:r>
            <a:r>
              <a:rPr dirty="0" sz="1200">
                <a:latin typeface="Calibri"/>
                <a:cs typeface="Calibri"/>
              </a:rPr>
              <a:t>regulations.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third-party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review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your </a:t>
            </a:r>
            <a:r>
              <a:rPr dirty="0" sz="1200">
                <a:latin typeface="Calibri"/>
                <a:cs typeface="Calibri"/>
              </a:rPr>
              <a:t>company's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facilities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manufacturing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process.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4333"/>
            <a:ext cx="5746750" cy="402717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205740" indent="160020">
              <a:lnSpc>
                <a:spcPct val="101699"/>
              </a:lnSpc>
              <a:spcBef>
                <a:spcPts val="75"/>
              </a:spcBef>
              <a:buAutoNum type="arabicParenR" startAt="2"/>
              <a:tabLst>
                <a:tab pos="172720" algn="l"/>
              </a:tabLst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</a:t>
            </a:r>
            <a:r>
              <a:rPr dirty="0" sz="1200">
                <a:latin typeface="Calibri"/>
                <a:cs typeface="Calibri"/>
              </a:rPr>
              <a:t>: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FDA's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regulations,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certification.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involves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submitting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detailed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documentation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your </a:t>
            </a:r>
            <a:r>
              <a:rPr dirty="0" sz="1200">
                <a:latin typeface="Calibri"/>
                <a:cs typeface="Calibri"/>
              </a:rPr>
              <a:t>company's</a:t>
            </a:r>
            <a:r>
              <a:rPr dirty="0" sz="1200" spc="-10">
                <a:latin typeface="Calibri"/>
                <a:cs typeface="Calibri"/>
              </a:rPr>
              <a:t> operations.</a:t>
            </a:r>
            <a:endParaRPr sz="1200">
              <a:latin typeface="Calibri"/>
              <a:cs typeface="Calibri"/>
            </a:endParaRPr>
          </a:p>
          <a:p>
            <a:pPr marL="12700" marR="73660" indent="160020">
              <a:lnSpc>
                <a:spcPct val="101699"/>
              </a:lnSpc>
              <a:spcBef>
                <a:spcPts val="805"/>
              </a:spcBef>
              <a:buAutoNum type="arabicParenR" startAt="2"/>
              <a:tabLst>
                <a:tab pos="172720" algn="l"/>
              </a:tabLst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Audit</a:t>
            </a:r>
            <a:r>
              <a:rPr dirty="0" sz="1200">
                <a:latin typeface="Calibri"/>
                <a:cs typeface="Calibri"/>
              </a:rPr>
              <a:t>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After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approved,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facility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cGMP </a:t>
            </a:r>
            <a:r>
              <a:rPr dirty="0" sz="1200" spc="-10">
                <a:latin typeface="Calibri"/>
                <a:cs typeface="Calibri"/>
              </a:rPr>
              <a:t>regulations.</a:t>
            </a:r>
            <a:endParaRPr sz="1200">
              <a:latin typeface="Calibri"/>
              <a:cs typeface="Calibri"/>
            </a:endParaRPr>
          </a:p>
          <a:p>
            <a:pPr marL="12700" marR="745490" indent="160020">
              <a:lnSpc>
                <a:spcPct val="101699"/>
              </a:lnSpc>
              <a:spcBef>
                <a:spcPts val="800"/>
              </a:spcBef>
              <a:buAutoNum type="arabicParenR" startAt="2"/>
              <a:tabLst>
                <a:tab pos="172720" algn="l"/>
              </a:tabLst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Certification</a:t>
            </a:r>
            <a:r>
              <a:rPr dirty="0" u="sng" sz="12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Granted</a:t>
            </a:r>
            <a:r>
              <a:rPr dirty="0" sz="1200">
                <a:latin typeface="Calibri"/>
                <a:cs typeface="Calibri"/>
              </a:rPr>
              <a:t>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finds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cGMP </a:t>
            </a:r>
            <a:r>
              <a:rPr dirty="0" sz="1200">
                <a:latin typeface="Calibri"/>
                <a:cs typeface="Calibri"/>
              </a:rPr>
              <a:t>regulations,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granted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certification.</a:t>
            </a:r>
            <a:endParaRPr sz="1200">
              <a:latin typeface="Calibri"/>
              <a:cs typeface="Calibri"/>
            </a:endParaRPr>
          </a:p>
          <a:p>
            <a:pPr marL="12700" marR="330200" indent="160020">
              <a:lnSpc>
                <a:spcPct val="102499"/>
              </a:lnSpc>
              <a:spcBef>
                <a:spcPts val="780"/>
              </a:spcBef>
              <a:buAutoNum type="arabicParenR" startAt="2"/>
              <a:tabLst>
                <a:tab pos="172720" algn="l"/>
              </a:tabLst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Ongoing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Compliance</a:t>
            </a:r>
            <a:r>
              <a:rPr dirty="0" sz="1200">
                <a:latin typeface="Calibri"/>
                <a:cs typeface="Calibri"/>
              </a:rPr>
              <a:t>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maintain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undergo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regular </a:t>
            </a:r>
            <a:r>
              <a:rPr dirty="0" sz="1200">
                <a:latin typeface="Calibri"/>
                <a:cs typeface="Calibri"/>
              </a:rPr>
              <a:t>audits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ongoing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regulations.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Conclusion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used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pharmaceutical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firms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show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adhere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to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FDA's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case-</a:t>
            </a:r>
            <a:r>
              <a:rPr dirty="0" sz="1200" spc="-10">
                <a:latin typeface="Calibri"/>
                <a:cs typeface="Calibri"/>
              </a:rPr>
              <a:t>by-</a:t>
            </a:r>
            <a:r>
              <a:rPr dirty="0" sz="1200">
                <a:latin typeface="Calibri"/>
                <a:cs typeface="Calibri"/>
              </a:rPr>
              <a:t>case basis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be </a:t>
            </a:r>
            <a:r>
              <a:rPr dirty="0" sz="1200">
                <a:latin typeface="Calibri"/>
                <a:cs typeface="Calibri"/>
              </a:rPr>
              <a:t>renewed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ongoing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basis.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advantages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cGMP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enhanced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regulatory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expenses,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protection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recalls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regulatory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fines,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confidence,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greater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marketability.</a:t>
            </a:r>
            <a:endParaRPr sz="1200">
              <a:latin typeface="Calibri"/>
              <a:cs typeface="Calibri"/>
            </a:endParaRPr>
          </a:p>
          <a:p>
            <a:pPr marL="12700" marR="496570">
              <a:lnSpc>
                <a:spcPct val="101699"/>
              </a:lnSpc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available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pharmaceutical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company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FDA's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cGMP </a:t>
            </a:r>
            <a:r>
              <a:rPr dirty="0" sz="1200" spc="-10">
                <a:latin typeface="Calibri"/>
                <a:cs typeface="Calibri"/>
              </a:rPr>
              <a:t>regulations.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u="sng" sz="11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gmp</a:t>
            </a:r>
            <a:r>
              <a:rPr dirty="0" u="sng" sz="1100" spc="-2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 spc="-1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certificate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2024-05-31T10:21:15Z</dcterms:created>
  <dcterms:modified xsi:type="dcterms:W3CDTF">2024-05-31T10:21:15Z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2024-01-31T00:00:00Z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2024-05-31T00:00:00Z</vt:filetime>
  </property>
  <property fmtid="{D5CDD505-2E9C-101B-9397-08002B2CF9AE}" pid="5" name="Producer">
    <vt:lpwstr>Microsoft® Word 2016</vt:lpwstr>
  </property>
</Properties>
</file>