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iasiso-middleeast.com/EG/iso-27001-certification-in-egypt/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273935" y="751224"/>
            <a:ext cx="4388485" cy="8769350"/>
          </a:xfrm>
          <a:prstGeom prst="rect">
            <a:avLst/>
          </a:prstGeom>
        </p:spPr>
        <p:txBody>
          <a:bodyPr wrap="square" lIns="0" tIns="1498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dirty="0" sz="2000" b="1">
                <a:latin typeface="Calibri"/>
                <a:cs typeface="Calibri"/>
              </a:rPr>
              <a:t>ISO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27001 </a:t>
            </a:r>
            <a:r>
              <a:rPr dirty="0" sz="2000" spc="-10" b="1">
                <a:latin typeface="Calibri"/>
                <a:cs typeface="Calibri"/>
              </a:rPr>
              <a:t>Certification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1600" spc="-10" b="1">
                <a:latin typeface="Calibri"/>
                <a:cs typeface="Calibri"/>
              </a:rPr>
              <a:t>Overview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of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ISO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27001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Certification</a:t>
            </a:r>
            <a:endParaRPr sz="1600">
              <a:latin typeface="Calibri"/>
              <a:cs typeface="Calibri"/>
            </a:endParaRPr>
          </a:p>
          <a:p>
            <a:pPr algn="just" marL="12700" marR="6350">
              <a:lnSpc>
                <a:spcPct val="101600"/>
              </a:lnSpc>
              <a:spcBef>
                <a:spcPts val="844"/>
              </a:spcBef>
            </a:pP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27001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internationally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recognized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certification </a:t>
            </a:r>
            <a:r>
              <a:rPr dirty="0" sz="1200">
                <a:latin typeface="Calibri"/>
                <a:cs typeface="Calibri"/>
              </a:rPr>
              <a:t>demonstrating</a:t>
            </a:r>
            <a:r>
              <a:rPr dirty="0" sz="1200" spc="4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45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4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company</a:t>
            </a:r>
            <a:r>
              <a:rPr dirty="0" sz="1200" spc="4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 spc="4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implemented</a:t>
            </a:r>
            <a:r>
              <a:rPr dirty="0" sz="1200" spc="45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4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follows</a:t>
            </a:r>
            <a:r>
              <a:rPr dirty="0" sz="1200" spc="45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comprehensive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information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security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system.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ISO </a:t>
            </a:r>
            <a:r>
              <a:rPr dirty="0" sz="1200">
                <a:latin typeface="Calibri"/>
                <a:cs typeface="Calibri"/>
              </a:rPr>
              <a:t>27001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based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number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best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practices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0">
                <a:latin typeface="Calibri"/>
                <a:cs typeface="Calibri"/>
              </a:rPr>
              <a:t> information </a:t>
            </a:r>
            <a:r>
              <a:rPr dirty="0" sz="1200">
                <a:latin typeface="Calibri"/>
                <a:cs typeface="Calibri"/>
              </a:rPr>
              <a:t>security</a:t>
            </a:r>
            <a:r>
              <a:rPr dirty="0" sz="1200" spc="4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management,</a:t>
            </a:r>
            <a:r>
              <a:rPr dirty="0" sz="1200" spc="40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including</a:t>
            </a:r>
            <a:r>
              <a:rPr dirty="0" sz="1200" spc="4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risk</a:t>
            </a:r>
            <a:r>
              <a:rPr dirty="0" sz="1200" spc="4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assessment,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security</a:t>
            </a:r>
            <a:r>
              <a:rPr dirty="0" sz="1200" spc="4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control </a:t>
            </a:r>
            <a:r>
              <a:rPr dirty="0" sz="1200">
                <a:latin typeface="Calibri"/>
                <a:cs typeface="Calibri"/>
              </a:rPr>
              <a:t>implementation,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continual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improvement.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dirty="0" sz="1600" spc="-10" b="1">
                <a:latin typeface="Calibri"/>
                <a:cs typeface="Calibri"/>
              </a:rPr>
              <a:t>Importance</a:t>
            </a:r>
            <a:endParaRPr sz="1600">
              <a:latin typeface="Calibri"/>
              <a:cs typeface="Calibri"/>
            </a:endParaRPr>
          </a:p>
          <a:p>
            <a:pPr algn="just" marL="12700" marR="5715">
              <a:lnSpc>
                <a:spcPct val="101800"/>
              </a:lnSpc>
              <a:spcBef>
                <a:spcPts val="835"/>
              </a:spcBef>
            </a:pPr>
            <a:r>
              <a:rPr dirty="0" sz="1200">
                <a:latin typeface="Calibri"/>
                <a:cs typeface="Calibri"/>
              </a:rPr>
              <a:t>Businesses,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regardless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size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industry,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have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increasing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number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cyber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threats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worry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about.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order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protect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sensitive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data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systems,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many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companies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turning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27001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standard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u="sng" sz="1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ISO</a:t>
            </a:r>
            <a:r>
              <a:rPr dirty="0" u="sng" sz="1200" spc="-3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27001</a:t>
            </a:r>
            <a:r>
              <a:rPr dirty="0" u="sng" sz="1200" spc="-25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Certification</a:t>
            </a:r>
            <a:r>
              <a:rPr dirty="0" sz="1200" spc="-15" b="1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stamp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approval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that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company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takes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information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security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seriously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put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place </a:t>
            </a:r>
            <a:r>
              <a:rPr dirty="0" sz="1200">
                <a:latin typeface="Calibri"/>
                <a:cs typeface="Calibri"/>
              </a:rPr>
              <a:t>best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practices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mitigate 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risk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 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breach 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cyber-</a:t>
            </a:r>
            <a:r>
              <a:rPr dirty="0" sz="1200" spc="-10">
                <a:latin typeface="Calibri"/>
                <a:cs typeface="Calibri"/>
              </a:rPr>
              <a:t>attack.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 sz="1600" spc="-10" b="1">
                <a:latin typeface="Calibri"/>
                <a:cs typeface="Calibri"/>
              </a:rPr>
              <a:t>Benefits</a:t>
            </a:r>
            <a:endParaRPr sz="1600">
              <a:latin typeface="Calibri"/>
              <a:cs typeface="Calibri"/>
            </a:endParaRPr>
          </a:p>
          <a:p>
            <a:pPr algn="just" marL="12700" marR="9525">
              <a:lnSpc>
                <a:spcPct val="101699"/>
              </a:lnSpc>
              <a:spcBef>
                <a:spcPts val="844"/>
              </a:spcBef>
            </a:pPr>
            <a:r>
              <a:rPr dirty="0" sz="1200">
                <a:latin typeface="Calibri"/>
                <a:cs typeface="Calibri"/>
              </a:rPr>
              <a:t>Obtaining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number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benefits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for </a:t>
            </a:r>
            <a:r>
              <a:rPr dirty="0" sz="1200">
                <a:latin typeface="Calibri"/>
                <a:cs typeface="Calibri"/>
              </a:rPr>
              <a:t>companies,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including:</a:t>
            </a:r>
            <a:endParaRPr sz="1200">
              <a:latin typeface="Calibri"/>
              <a:cs typeface="Calibri"/>
            </a:endParaRPr>
          </a:p>
          <a:p>
            <a:pPr algn="just" marL="469900" marR="5080" indent="-228600">
              <a:lnSpc>
                <a:spcPct val="101699"/>
              </a:lnSpc>
              <a:spcBef>
                <a:spcPts val="805"/>
              </a:spcBef>
              <a:buSzPct val="83333"/>
              <a:buFont typeface="Symbol"/>
              <a:buChar char=""/>
              <a:tabLst>
                <a:tab pos="469900" algn="l"/>
              </a:tabLst>
            </a:pPr>
            <a:r>
              <a:rPr dirty="0" sz="1200" b="1">
                <a:latin typeface="Calibri"/>
                <a:cs typeface="Calibri"/>
              </a:rPr>
              <a:t>Enhanced</a:t>
            </a:r>
            <a:r>
              <a:rPr dirty="0" sz="1200" spc="-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security </a:t>
            </a:r>
            <a:r>
              <a:rPr dirty="0" sz="1200">
                <a:latin typeface="Calibri"/>
                <a:cs typeface="Calibri"/>
              </a:rPr>
              <a:t>–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 helps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ensure that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 </a:t>
            </a:r>
            <a:r>
              <a:rPr dirty="0" sz="1200" spc="-10">
                <a:latin typeface="Calibri"/>
                <a:cs typeface="Calibri"/>
              </a:rPr>
              <a:t>organization’s </a:t>
            </a:r>
            <a:r>
              <a:rPr dirty="0" sz="1200">
                <a:latin typeface="Calibri"/>
                <a:cs typeface="Calibri"/>
              </a:rPr>
              <a:t>information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protected</a:t>
            </a:r>
            <a:r>
              <a:rPr dirty="0" sz="1200" spc="14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 spc="14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unauthorized</a:t>
            </a:r>
            <a:r>
              <a:rPr dirty="0" sz="1200" spc="13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access,</a:t>
            </a:r>
            <a:r>
              <a:rPr dirty="0" sz="1200" spc="140">
                <a:latin typeface="Calibri"/>
                <a:cs typeface="Calibri"/>
              </a:rPr>
              <a:t>  </a:t>
            </a:r>
            <a:r>
              <a:rPr dirty="0" sz="1200" spc="-20">
                <a:latin typeface="Calibri"/>
                <a:cs typeface="Calibri"/>
              </a:rPr>
              <a:t>use, </a:t>
            </a:r>
            <a:r>
              <a:rPr dirty="0" sz="1200">
                <a:latin typeface="Calibri"/>
                <a:cs typeface="Calibri"/>
              </a:rPr>
              <a:t>disclosure,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alteration,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</a:t>
            </a:r>
            <a:r>
              <a:rPr dirty="0" sz="1200" spc="-10">
                <a:latin typeface="Calibri"/>
                <a:cs typeface="Calibri"/>
              </a:rPr>
              <a:t> destruction.</a:t>
            </a:r>
            <a:endParaRPr sz="1200">
              <a:latin typeface="Calibri"/>
              <a:cs typeface="Calibri"/>
            </a:endParaRPr>
          </a:p>
          <a:p>
            <a:pPr algn="just" marL="469900" marR="8255" indent="-228600">
              <a:lnSpc>
                <a:spcPct val="101699"/>
              </a:lnSpc>
              <a:spcBef>
                <a:spcPts val="805"/>
              </a:spcBef>
              <a:buSzPct val="83333"/>
              <a:buFont typeface="Symbol"/>
              <a:buChar char=""/>
              <a:tabLst>
                <a:tab pos="469900" algn="l"/>
              </a:tabLst>
            </a:pPr>
            <a:r>
              <a:rPr dirty="0" sz="1200" b="1">
                <a:latin typeface="Calibri"/>
                <a:cs typeface="Calibri"/>
              </a:rPr>
              <a:t>Improved</a:t>
            </a:r>
            <a:r>
              <a:rPr dirty="0" sz="1200" spc="17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compliance</a:t>
            </a:r>
            <a:r>
              <a:rPr dirty="0" sz="1200" spc="165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–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complying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requirements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of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27001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your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organization’s </a:t>
            </a:r>
            <a:r>
              <a:rPr dirty="0" sz="1200">
                <a:latin typeface="Calibri"/>
                <a:cs typeface="Calibri"/>
              </a:rPr>
              <a:t>compliance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other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regulations.</a:t>
            </a:r>
            <a:endParaRPr sz="1200">
              <a:latin typeface="Calibri"/>
              <a:cs typeface="Calibri"/>
            </a:endParaRPr>
          </a:p>
          <a:p>
            <a:pPr algn="just" marL="469900" marR="7620" indent="-228600">
              <a:lnSpc>
                <a:spcPct val="102099"/>
              </a:lnSpc>
              <a:spcBef>
                <a:spcPts val="785"/>
              </a:spcBef>
              <a:buSzPct val="83333"/>
              <a:buFont typeface="Symbol"/>
              <a:buChar char=""/>
              <a:tabLst>
                <a:tab pos="469900" algn="l"/>
              </a:tabLst>
            </a:pPr>
            <a:r>
              <a:rPr dirty="0" sz="1200" b="1">
                <a:latin typeface="Calibri"/>
                <a:cs typeface="Calibri"/>
              </a:rPr>
              <a:t>Reduced</a:t>
            </a:r>
            <a:r>
              <a:rPr dirty="0" sz="1200" spc="49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risk</a:t>
            </a:r>
            <a:r>
              <a:rPr dirty="0" sz="1200" spc="480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–</a:t>
            </a:r>
            <a:r>
              <a:rPr dirty="0" sz="1200" spc="114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4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114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4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</a:t>
            </a:r>
            <a:r>
              <a:rPr dirty="0" sz="1200" spc="48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48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reduce</a:t>
            </a:r>
            <a:r>
              <a:rPr dirty="0" sz="1200" spc="49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your </a:t>
            </a:r>
            <a:r>
              <a:rPr dirty="0" sz="1200">
                <a:latin typeface="Calibri"/>
                <a:cs typeface="Calibri"/>
              </a:rPr>
              <a:t>organization’s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risk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data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breaches,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cyberattacks,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other </a:t>
            </a:r>
            <a:r>
              <a:rPr dirty="0" sz="1200">
                <a:latin typeface="Calibri"/>
                <a:cs typeface="Calibri"/>
              </a:rPr>
              <a:t>security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incidents.</a:t>
            </a:r>
            <a:endParaRPr sz="1200">
              <a:latin typeface="Calibri"/>
              <a:cs typeface="Calibri"/>
            </a:endParaRPr>
          </a:p>
          <a:p>
            <a:pPr algn="just" marL="469900" marR="6985" indent="-228600">
              <a:lnSpc>
                <a:spcPct val="101699"/>
              </a:lnSpc>
              <a:spcBef>
                <a:spcPts val="795"/>
              </a:spcBef>
              <a:buSzPct val="83333"/>
              <a:buFont typeface="Symbol"/>
              <a:buChar char=""/>
              <a:tabLst>
                <a:tab pos="469900" algn="l"/>
              </a:tabLst>
            </a:pPr>
            <a:r>
              <a:rPr dirty="0" sz="1200" b="1">
                <a:latin typeface="Calibri"/>
                <a:cs typeface="Calibri"/>
              </a:rPr>
              <a:t>Improved</a:t>
            </a:r>
            <a:r>
              <a:rPr dirty="0" sz="1200" spc="225" b="1">
                <a:latin typeface="Calibri"/>
                <a:cs typeface="Calibri"/>
              </a:rPr>
              <a:t>  </a:t>
            </a:r>
            <a:r>
              <a:rPr dirty="0" sz="1200" b="1">
                <a:latin typeface="Calibri"/>
                <a:cs typeface="Calibri"/>
              </a:rPr>
              <a:t>reputation</a:t>
            </a:r>
            <a:r>
              <a:rPr dirty="0" sz="1200" spc="220" b="1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–</a:t>
            </a:r>
            <a:r>
              <a:rPr dirty="0" sz="1200" spc="2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229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229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help</a:t>
            </a:r>
            <a:r>
              <a:rPr dirty="0" sz="1200" spc="229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2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improve</a:t>
            </a:r>
            <a:r>
              <a:rPr dirty="0" sz="1200" spc="225">
                <a:latin typeface="Calibri"/>
                <a:cs typeface="Calibri"/>
              </a:rPr>
              <a:t>  </a:t>
            </a:r>
            <a:r>
              <a:rPr dirty="0" sz="1200" spc="-20">
                <a:latin typeface="Calibri"/>
                <a:cs typeface="Calibri"/>
              </a:rPr>
              <a:t>your </a:t>
            </a:r>
            <a:r>
              <a:rPr dirty="0" sz="1200">
                <a:latin typeface="Calibri"/>
                <a:cs typeface="Calibri"/>
              </a:rPr>
              <a:t>organization’s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reputation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reliable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secure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business.</a:t>
            </a:r>
            <a:endParaRPr sz="1200">
              <a:latin typeface="Calibri"/>
              <a:cs typeface="Calibri"/>
            </a:endParaRPr>
          </a:p>
          <a:p>
            <a:pPr algn="just" marL="469900" marR="6350" indent="-228600">
              <a:lnSpc>
                <a:spcPct val="101699"/>
              </a:lnSpc>
              <a:spcBef>
                <a:spcPts val="805"/>
              </a:spcBef>
              <a:buSzPct val="83333"/>
              <a:buFont typeface="Symbol"/>
              <a:buChar char=""/>
              <a:tabLst>
                <a:tab pos="469900" algn="l"/>
              </a:tabLst>
            </a:pPr>
            <a:r>
              <a:rPr dirty="0" sz="1200" b="1">
                <a:latin typeface="Calibri"/>
                <a:cs typeface="Calibri"/>
              </a:rPr>
              <a:t>Enhanced</a:t>
            </a:r>
            <a:r>
              <a:rPr dirty="0" sz="1200" spc="35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efficiency</a:t>
            </a:r>
            <a:r>
              <a:rPr dirty="0" sz="1200" spc="350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–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27001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includes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number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requirements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effective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information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security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(ISMS),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which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efficiency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organization’s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operations.</a:t>
            </a:r>
            <a:endParaRPr sz="1200">
              <a:latin typeface="Calibri"/>
              <a:cs typeface="Calibri"/>
            </a:endParaRPr>
          </a:p>
          <a:p>
            <a:pPr algn="just" marL="469900" marR="5715" indent="-228600">
              <a:lnSpc>
                <a:spcPct val="101699"/>
              </a:lnSpc>
              <a:spcBef>
                <a:spcPts val="800"/>
              </a:spcBef>
              <a:buSzPct val="83333"/>
              <a:buFont typeface="Symbol"/>
              <a:buChar char=""/>
              <a:tabLst>
                <a:tab pos="469900" algn="l"/>
              </a:tabLst>
            </a:pPr>
            <a:r>
              <a:rPr dirty="0" sz="1200" b="1">
                <a:latin typeface="Calibri"/>
                <a:cs typeface="Calibri"/>
              </a:rPr>
              <a:t>Reduced</a:t>
            </a:r>
            <a:r>
              <a:rPr dirty="0" sz="1200" spc="19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costs</a:t>
            </a:r>
            <a:r>
              <a:rPr dirty="0" sz="1200" spc="210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–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Adopting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implementing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27001- </a:t>
            </a:r>
            <a:r>
              <a:rPr dirty="0" sz="1200">
                <a:latin typeface="Calibri"/>
                <a:cs typeface="Calibri"/>
              </a:rPr>
              <a:t>compliant</a:t>
            </a:r>
            <a:r>
              <a:rPr dirty="0" sz="1200" spc="16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ISMS</a:t>
            </a:r>
            <a:r>
              <a:rPr dirty="0" sz="1200" spc="15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16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help</a:t>
            </a:r>
            <a:r>
              <a:rPr dirty="0" sz="1200" spc="15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5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reduce</a:t>
            </a:r>
            <a:r>
              <a:rPr dirty="0" sz="1200" spc="15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155">
                <a:latin typeface="Calibri"/>
                <a:cs typeface="Calibri"/>
              </a:rPr>
              <a:t>  </a:t>
            </a:r>
            <a:r>
              <a:rPr dirty="0" sz="1200" spc="-10">
                <a:latin typeface="Calibri"/>
                <a:cs typeface="Calibri"/>
              </a:rPr>
              <a:t>organization’s </a:t>
            </a:r>
            <a:r>
              <a:rPr dirty="0" sz="1200">
                <a:latin typeface="Calibri"/>
                <a:cs typeface="Calibri"/>
              </a:rPr>
              <a:t>information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security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costs.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b="1">
                <a:latin typeface="Calibri"/>
                <a:cs typeface="Calibri"/>
              </a:rPr>
              <a:t>Which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Organizations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Can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Apply?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273935" y="894333"/>
            <a:ext cx="4387215" cy="40874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12700" marR="5080">
              <a:lnSpc>
                <a:spcPct val="101699"/>
              </a:lnSpc>
              <a:spcBef>
                <a:spcPts val="75"/>
              </a:spcBef>
            </a:pP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apply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27001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Certificate,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regardless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of </a:t>
            </a:r>
            <a:r>
              <a:rPr dirty="0" sz="1200">
                <a:latin typeface="Calibri"/>
                <a:cs typeface="Calibri"/>
              </a:rPr>
              <a:t>size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industry.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suitable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all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types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4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sizes,</a:t>
            </a:r>
            <a:r>
              <a:rPr dirty="0" sz="1200" spc="4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 spc="4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small</a:t>
            </a:r>
            <a:r>
              <a:rPr dirty="0" sz="1200" spc="40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businesses</a:t>
            </a:r>
            <a:r>
              <a:rPr dirty="0" sz="1200" spc="4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4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large</a:t>
            </a:r>
            <a:r>
              <a:rPr dirty="0" sz="1200" spc="4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enterprises.</a:t>
            </a:r>
            <a:r>
              <a:rPr dirty="0" sz="1200" spc="4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4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42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also </a:t>
            </a:r>
            <a:r>
              <a:rPr dirty="0" sz="1200">
                <a:latin typeface="Calibri"/>
                <a:cs typeface="Calibri"/>
              </a:rPr>
              <a:t>applicable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range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industries,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including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public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sector,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financial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services sector,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healthcare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sector,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manufacturing sector.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b="1">
                <a:latin typeface="Calibri"/>
                <a:cs typeface="Calibri"/>
              </a:rPr>
              <a:t>How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To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Apply?</a:t>
            </a:r>
            <a:endParaRPr sz="1600">
              <a:latin typeface="Calibri"/>
              <a:cs typeface="Calibri"/>
            </a:endParaRPr>
          </a:p>
          <a:p>
            <a:pPr algn="just" marL="12700" marR="5715">
              <a:lnSpc>
                <a:spcPct val="101699"/>
              </a:lnSpc>
              <a:spcBef>
                <a:spcPts val="845"/>
              </a:spcBef>
            </a:pP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order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obtain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27001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Certificate,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need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undergo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rigorous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assessment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conducted by 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accredited third-</a:t>
            </a:r>
            <a:r>
              <a:rPr dirty="0" sz="1200">
                <a:latin typeface="Calibri"/>
                <a:cs typeface="Calibri"/>
              </a:rPr>
              <a:t>party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body.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assessment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examine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organization’s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information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security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assess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compliance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27001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If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organization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found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 compliant,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awarded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27001 </a:t>
            </a:r>
            <a:r>
              <a:rPr dirty="0" sz="1200" spc="-10">
                <a:latin typeface="Calibri"/>
                <a:cs typeface="Calibri"/>
              </a:rPr>
              <a:t>Certificate.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spc="-10" b="1">
                <a:latin typeface="Calibri"/>
                <a:cs typeface="Calibri"/>
              </a:rPr>
              <a:t>Conclusion</a:t>
            </a:r>
            <a:endParaRPr sz="1600">
              <a:latin typeface="Calibri"/>
              <a:cs typeface="Calibri"/>
            </a:endParaRPr>
          </a:p>
          <a:p>
            <a:pPr algn="just" marL="12700" marR="5080">
              <a:lnSpc>
                <a:spcPct val="101699"/>
              </a:lnSpc>
              <a:spcBef>
                <a:spcPts val="830"/>
              </a:spcBef>
            </a:pPr>
            <a:r>
              <a:rPr dirty="0" sz="1200">
                <a:latin typeface="Calibri"/>
                <a:cs typeface="Calibri"/>
              </a:rPr>
              <a:t>Obtaining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27001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certification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rigorous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commitment</a:t>
            </a:r>
            <a:r>
              <a:rPr dirty="0" sz="1200" spc="21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21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resources</a:t>
            </a:r>
            <a:r>
              <a:rPr dirty="0" sz="1200" spc="21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 spc="21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22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210">
                <a:latin typeface="Calibri"/>
                <a:cs typeface="Calibri"/>
              </a:rPr>
              <a:t>  </a:t>
            </a:r>
            <a:r>
              <a:rPr dirty="0" sz="1200" spc="-10">
                <a:latin typeface="Calibri"/>
                <a:cs typeface="Calibri"/>
              </a:rPr>
              <a:t>employees. </a:t>
            </a:r>
            <a:r>
              <a:rPr dirty="0" sz="1200">
                <a:latin typeface="Calibri"/>
                <a:cs typeface="Calibri"/>
              </a:rPr>
              <a:t>However,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benefits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significant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 </a:t>
            </a:r>
            <a:r>
              <a:rPr dirty="0" sz="1200">
                <a:latin typeface="Calibri"/>
                <a:cs typeface="Calibri"/>
              </a:rPr>
              <a:t>organization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reduce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vulnerability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cyber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threats,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protect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its</a:t>
            </a:r>
            <a:r>
              <a:rPr dirty="0" sz="1200" spc="-10">
                <a:latin typeface="Calibri"/>
                <a:cs typeface="Calibri"/>
              </a:rPr>
              <a:t> brand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reputation,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bottom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line.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TRAINEE</dc:creator>
  <dcterms:created xsi:type="dcterms:W3CDTF">2024-02-16T06:24:18Z</dcterms:created>
  <dcterms:modified xsi:type="dcterms:W3CDTF">2024-02-16T06:24:18Z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2024-01-24T00:00:00Z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2024-02-16T00:00:00Z</vt:filetime>
  </property>
  <property fmtid="{D5CDD505-2E9C-101B-9397-08002B2CF9AE}" pid="5" name="Producer">
    <vt:lpwstr>Microsoft® Word 2016</vt:lpwstr>
  </property>
</Properties>
</file>