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gulf.com/UAE/iso-20000-certification-in-uae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88237"/>
            <a:ext cx="5697220" cy="884936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2170430" marR="617220" indent="-1483360">
              <a:lnSpc>
                <a:spcPct val="101499"/>
              </a:lnSpc>
              <a:spcBef>
                <a:spcPts val="65"/>
              </a:spcBef>
            </a:pP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ISO</a:t>
            </a:r>
            <a:r>
              <a:rPr dirty="0" u="sng" sz="20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20000</a:t>
            </a:r>
            <a:r>
              <a:rPr dirty="0" u="sng" sz="2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</a:t>
            </a:r>
            <a:r>
              <a:rPr dirty="0" u="sng" sz="2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-</a:t>
            </a:r>
            <a:r>
              <a:rPr dirty="0" u="sng" sz="2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Optimize</a:t>
            </a:r>
            <a:r>
              <a:rPr dirty="0" u="sng" sz="2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Service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u="sng" sz="2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Management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What</a:t>
            </a:r>
            <a:r>
              <a:rPr dirty="0" u="sng" sz="1600" spc="-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dirty="0" u="sng" sz="16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ISO</a:t>
            </a:r>
            <a:r>
              <a:rPr dirty="0" u="sng" sz="16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20000</a:t>
            </a:r>
            <a:r>
              <a:rPr dirty="0" u="sng" sz="16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Certification?</a:t>
            </a:r>
            <a:endParaRPr sz="1600">
              <a:latin typeface="Calibri"/>
              <a:cs typeface="Calibri"/>
            </a:endParaRPr>
          </a:p>
          <a:p>
            <a:pPr marL="12700" marR="236854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20000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worldwide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specifies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criteria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management.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achieve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20000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-20">
                <a:latin typeface="Calibri"/>
                <a:cs typeface="Calibri"/>
              </a:rPr>
              <a:t> have </a:t>
            </a:r>
            <a:r>
              <a:rPr dirty="0" sz="1200">
                <a:latin typeface="Calibri"/>
                <a:cs typeface="Calibri"/>
              </a:rPr>
              <a:t>implemented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best-</a:t>
            </a:r>
            <a:r>
              <a:rPr dirty="0" sz="1200">
                <a:latin typeface="Calibri"/>
                <a:cs typeface="Calibri"/>
              </a:rPr>
              <a:t>practice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(SMS)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providing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consistent,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high-quality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services.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u="sng" sz="16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Why</a:t>
            </a:r>
            <a:r>
              <a:rPr dirty="0" u="sng" sz="1600" spc="-4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ISO</a:t>
            </a:r>
            <a:r>
              <a:rPr dirty="0" u="sng" sz="1600" spc="-2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20000</a:t>
            </a:r>
            <a:r>
              <a:rPr dirty="0" u="sng" sz="1600" spc="-3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Certification?</a:t>
            </a:r>
            <a:endParaRPr sz="1600">
              <a:latin typeface="Calibri"/>
              <a:cs typeface="Calibri"/>
            </a:endParaRPr>
          </a:p>
          <a:p>
            <a:pPr marL="12700" marR="67310">
              <a:lnSpc>
                <a:spcPct val="101899"/>
              </a:lnSpc>
              <a:spcBef>
                <a:spcPts val="835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20000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because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service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processes.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framework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follow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practices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enables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to </a:t>
            </a:r>
            <a:r>
              <a:rPr dirty="0" sz="1200">
                <a:latin typeface="Calibri"/>
                <a:cs typeface="Calibri"/>
              </a:rPr>
              <a:t>demonstrate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 </a:t>
            </a:r>
            <a:r>
              <a:rPr dirty="0" sz="1200" spc="-10">
                <a:latin typeface="Calibri"/>
                <a:cs typeface="Calibri"/>
              </a:rPr>
              <a:t>reputation.</a:t>
            </a:r>
            <a:endParaRPr sz="1200">
              <a:latin typeface="Calibri"/>
              <a:cs typeface="Calibri"/>
            </a:endParaRPr>
          </a:p>
          <a:p>
            <a:pPr marL="12700" marR="494665">
              <a:lnSpc>
                <a:spcPct val="101699"/>
              </a:lnSpc>
              <a:spcBef>
                <a:spcPts val="790"/>
              </a:spcBef>
            </a:pP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addition,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take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advantage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discounts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from </a:t>
            </a:r>
            <a:r>
              <a:rPr dirty="0" sz="1200">
                <a:latin typeface="Calibri"/>
                <a:cs typeface="Calibri"/>
              </a:rPr>
              <a:t>suppliers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insurance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premiums.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How</a:t>
            </a:r>
            <a:r>
              <a:rPr dirty="0" u="sng" sz="16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ISO</a:t>
            </a:r>
            <a:r>
              <a:rPr dirty="0" u="sng" sz="16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20000</a:t>
            </a:r>
            <a:r>
              <a:rPr dirty="0" u="sng" sz="16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</a:t>
            </a:r>
            <a:r>
              <a:rPr dirty="0" u="sng" sz="16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</a:t>
            </a:r>
            <a:r>
              <a:rPr dirty="0" u="sng" sz="16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Benefit</a:t>
            </a:r>
            <a:r>
              <a:rPr dirty="0" u="sng" sz="16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Organizations?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845"/>
              </a:spcBef>
            </a:pP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20000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knows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demanding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internationally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recognized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ITSM.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Benefits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to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20000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include:</a:t>
            </a:r>
            <a:endParaRPr sz="1200">
              <a:latin typeface="Calibri"/>
              <a:cs typeface="Calibri"/>
            </a:endParaRPr>
          </a:p>
          <a:p>
            <a:pPr marL="469265" marR="85725" indent="-228600">
              <a:lnSpc>
                <a:spcPct val="102499"/>
              </a:lnSpc>
              <a:spcBef>
                <a:spcPts val="78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Improved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satisfaction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consistent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service delivery;</a:t>
            </a:r>
            <a:endParaRPr sz="1200">
              <a:latin typeface="Calibri"/>
              <a:cs typeface="Calibri"/>
            </a:endParaRPr>
          </a:p>
          <a:p>
            <a:pPr marL="469265" marR="351790" indent="-228600">
              <a:lnSpc>
                <a:spcPct val="101699"/>
              </a:lnSpc>
              <a:spcBef>
                <a:spcPts val="79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Reduced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costs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efficiency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effectiveness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in </a:t>
            </a:r>
            <a:r>
              <a:rPr dirty="0" sz="1200">
                <a:latin typeface="Calibri"/>
                <a:cs typeface="Calibri"/>
              </a:rPr>
              <a:t>service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processes;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Improved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ability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respond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changes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needs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market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demands;</a:t>
            </a:r>
            <a:endParaRPr sz="1200">
              <a:latin typeface="Calibri"/>
              <a:cs typeface="Calibri"/>
            </a:endParaRPr>
          </a:p>
          <a:p>
            <a:pPr marL="469265" marR="306070" indent="-228600">
              <a:lnSpc>
                <a:spcPct val="101699"/>
              </a:lnSpc>
              <a:spcBef>
                <a:spcPts val="80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Increased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competitiveness,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local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market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export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markets,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result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practices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ITSM;</a:t>
            </a:r>
            <a:endParaRPr sz="1200">
              <a:latin typeface="Calibri"/>
              <a:cs typeface="Calibri"/>
            </a:endParaRPr>
          </a:p>
          <a:p>
            <a:pPr marL="469265" marR="403860" indent="-228600">
              <a:lnSpc>
                <a:spcPct val="101899"/>
              </a:lnSpc>
              <a:spcBef>
                <a:spcPts val="80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Higher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staff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morale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working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internationally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recognized </a:t>
            </a:r>
            <a:r>
              <a:rPr dirty="0" sz="1200">
                <a:latin typeface="Calibri"/>
                <a:cs typeface="Calibri"/>
              </a:rPr>
              <a:t>framework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practices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ITSM.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How</a:t>
            </a:r>
            <a:r>
              <a:rPr dirty="0" u="sng" sz="16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</a:t>
            </a:r>
            <a:r>
              <a:rPr dirty="0" u="sng" sz="16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Get</a:t>
            </a:r>
            <a:r>
              <a:rPr dirty="0" u="sng" sz="16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ISO</a:t>
            </a:r>
            <a:r>
              <a:rPr dirty="0" u="sng" sz="16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20000</a:t>
            </a:r>
            <a:r>
              <a:rPr dirty="0" u="sng" sz="16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Certified?</a:t>
            </a:r>
            <a:endParaRPr sz="1600">
              <a:latin typeface="Calibri"/>
              <a:cs typeface="Calibri"/>
            </a:endParaRPr>
          </a:p>
          <a:p>
            <a:pPr marL="12700" marR="224154">
              <a:lnSpc>
                <a:spcPct val="101699"/>
              </a:lnSpc>
              <a:spcBef>
                <a:spcPts val="84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 getting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20000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certified can be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complex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time-</a:t>
            </a:r>
            <a:r>
              <a:rPr dirty="0" sz="1200" spc="-10">
                <a:latin typeface="Calibri"/>
                <a:cs typeface="Calibri"/>
              </a:rPr>
              <a:t>consuming.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wishing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achieve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first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undergo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</a:t>
            </a:r>
            <a:r>
              <a:rPr dirty="0" sz="1200" spc="-10">
                <a:latin typeface="Calibri"/>
                <a:cs typeface="Calibri"/>
              </a:rPr>
              <a:t> their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10">
                <a:latin typeface="Calibri"/>
                <a:cs typeface="Calibri"/>
              </a:rPr>
              <a:t>standard.</a:t>
            </a:r>
            <a:endParaRPr sz="1200">
              <a:latin typeface="Calibri"/>
              <a:cs typeface="Calibri"/>
            </a:endParaRPr>
          </a:p>
          <a:p>
            <a:pPr marL="12700" marR="210185">
              <a:lnSpc>
                <a:spcPct val="101699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Once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complete,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non-</a:t>
            </a:r>
            <a:r>
              <a:rPr dirty="0" sz="1200" spc="-10">
                <a:latin typeface="Calibri"/>
                <a:cs typeface="Calibri"/>
              </a:rPr>
              <a:t>compliance </a:t>
            </a:r>
            <a:r>
              <a:rPr dirty="0" sz="1200">
                <a:latin typeface="Calibri"/>
                <a:cs typeface="Calibri"/>
              </a:rPr>
              <a:t>issues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identified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issues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resolved,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can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certification.</a:t>
            </a:r>
            <a:endParaRPr sz="1200">
              <a:latin typeface="Calibri"/>
              <a:cs typeface="Calibri"/>
            </a:endParaRPr>
          </a:p>
          <a:p>
            <a:pPr marL="12700" marR="496570">
              <a:lnSpc>
                <a:spcPct val="101800"/>
              </a:lnSpc>
              <a:spcBef>
                <a:spcPts val="805"/>
              </a:spcBef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granted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passed 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accredited certification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body.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1285"/>
            <a:ext cx="5725795" cy="2974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Who</a:t>
            </a:r>
            <a:r>
              <a:rPr dirty="0" u="sng" sz="1600" spc="-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</a:t>
            </a:r>
            <a:r>
              <a:rPr dirty="0" u="sng" sz="16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Apply?</a:t>
            </a:r>
            <a:endParaRPr sz="1600">
              <a:latin typeface="Calibri"/>
              <a:cs typeface="Calibri"/>
            </a:endParaRPr>
          </a:p>
          <a:p>
            <a:pPr marL="12700" marR="418465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specific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industry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sector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u="sng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ISO</a:t>
            </a:r>
            <a:r>
              <a:rPr dirty="0" u="sng" sz="1200" spc="-2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20000</a:t>
            </a:r>
            <a:r>
              <a:rPr dirty="0" u="sng" sz="1200" spc="-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certification</a:t>
            </a:r>
            <a:r>
              <a:rPr dirty="0" sz="1200">
                <a:latin typeface="Calibri"/>
                <a:cs typeface="Calibri"/>
              </a:rPr>
              <a:t>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Any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industry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eligibility</a:t>
            </a:r>
            <a:r>
              <a:rPr dirty="0" sz="1200" spc="-10">
                <a:latin typeface="Calibri"/>
                <a:cs typeface="Calibri"/>
              </a:rPr>
              <a:t> criteria.</a:t>
            </a:r>
            <a:endParaRPr sz="1200">
              <a:latin typeface="Calibri"/>
              <a:cs typeface="Calibri"/>
            </a:endParaRPr>
          </a:p>
          <a:p>
            <a:pPr marL="12700" marR="725170">
              <a:lnSpc>
                <a:spcPct val="101699"/>
              </a:lnSpc>
              <a:spcBef>
                <a:spcPts val="805"/>
              </a:spcBef>
            </a:pPr>
            <a:r>
              <a:rPr dirty="0" sz="1200">
                <a:latin typeface="Calibri"/>
                <a:cs typeface="Calibri"/>
              </a:rPr>
              <a:t>Some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common industries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20000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include </a:t>
            </a:r>
            <a:r>
              <a:rPr dirty="0" sz="1200">
                <a:latin typeface="Calibri"/>
                <a:cs typeface="Calibri"/>
              </a:rPr>
              <a:t>information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technology,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telecommunications,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banking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finance,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healthcare, </a:t>
            </a:r>
            <a:r>
              <a:rPr dirty="0" sz="1200">
                <a:latin typeface="Calibri"/>
                <a:cs typeface="Calibri"/>
              </a:rPr>
              <a:t>manufacturing,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retail.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Conclusion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845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20000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achievement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looking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improve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processes.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framework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practices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enables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Certified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enjoy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satisfaction,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operating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costs,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improved </a:t>
            </a:r>
            <a:r>
              <a:rPr dirty="0" sz="1200">
                <a:latin typeface="Calibri"/>
                <a:cs typeface="Calibri"/>
              </a:rPr>
              <a:t>ability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respond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changes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needs.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20000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complex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benefits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make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well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effort.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2023-12-29T08:30:53Z</dcterms:created>
  <dcterms:modified xsi:type="dcterms:W3CDTF">2023-12-29T08:30:53Z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2023-11-15T00:00:00Z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2023-12-29T00:00:00Z</vt:filetime>
  </property>
  <property fmtid="{D5CDD505-2E9C-101B-9397-08002B2CF9AE}" pid="5" name="Producer">
    <vt:lpwstr>Microsoft® Word 2016</vt:lpwstr>
  </property>
</Properties>
</file>